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Default Extension="wdp" ContentType="image/vnd.ms-photo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7"/>
  </p:notesMasterIdLst>
  <p:sldIdLst>
    <p:sldId id="256" r:id="rId2"/>
    <p:sldId id="259" r:id="rId3"/>
    <p:sldId id="258" r:id="rId4"/>
    <p:sldId id="260" r:id="rId5"/>
    <p:sldId id="261" r:id="rId6"/>
    <p:sldId id="312" r:id="rId7"/>
    <p:sldId id="314" r:id="rId8"/>
    <p:sldId id="315" r:id="rId9"/>
    <p:sldId id="316" r:id="rId10"/>
    <p:sldId id="317" r:id="rId11"/>
    <p:sldId id="318" r:id="rId12"/>
    <p:sldId id="313" r:id="rId13"/>
    <p:sldId id="319" r:id="rId14"/>
    <p:sldId id="320" r:id="rId15"/>
    <p:sldId id="321" r:id="rId16"/>
    <p:sldId id="322" r:id="rId17"/>
    <p:sldId id="325" r:id="rId18"/>
    <p:sldId id="326" r:id="rId19"/>
    <p:sldId id="327" r:id="rId20"/>
    <p:sldId id="323" r:id="rId21"/>
    <p:sldId id="328" r:id="rId22"/>
    <p:sldId id="324" r:id="rId23"/>
    <p:sldId id="329" r:id="rId24"/>
    <p:sldId id="330" r:id="rId25"/>
    <p:sldId id="331" r:id="rId26"/>
    <p:sldId id="354" r:id="rId27"/>
    <p:sldId id="332" r:id="rId28"/>
    <p:sldId id="333" r:id="rId29"/>
    <p:sldId id="357" r:id="rId30"/>
    <p:sldId id="334" r:id="rId31"/>
    <p:sldId id="335" r:id="rId32"/>
    <p:sldId id="336" r:id="rId33"/>
    <p:sldId id="355" r:id="rId34"/>
    <p:sldId id="337" r:id="rId35"/>
    <p:sldId id="341" r:id="rId36"/>
    <p:sldId id="342" r:id="rId37"/>
    <p:sldId id="343" r:id="rId38"/>
    <p:sldId id="344" r:id="rId39"/>
    <p:sldId id="345" r:id="rId40"/>
    <p:sldId id="346" r:id="rId41"/>
    <p:sldId id="356" r:id="rId42"/>
    <p:sldId id="347" r:id="rId43"/>
    <p:sldId id="349" r:id="rId44"/>
    <p:sldId id="350" r:id="rId45"/>
    <p:sldId id="358" r:id="rId46"/>
  </p:sldIdLst>
  <p:sldSz cx="9144000" cy="5143500" type="screen16x9"/>
  <p:notesSz cx="6858000" cy="9144000"/>
  <p:embeddedFontLst>
    <p:embeddedFont>
      <p:font typeface="Bodoni Moda" charset="0"/>
      <p:regular r:id="rId48"/>
      <p:bold r:id="rId49"/>
      <p:italic r:id="rId50"/>
      <p:boldItalic r:id="rId51"/>
    </p:embeddedFont>
    <p:embeddedFont>
      <p:font typeface="Arimo" charset="0"/>
      <p:regular r:id="rId52"/>
      <p:bold r:id="rId53"/>
      <p:italic r:id="rId54"/>
      <p:boldItalic r:id="rId55"/>
    </p:embeddedFont>
    <p:embeddedFont>
      <p:font typeface="Aharoni" charset="-79"/>
      <p:bold r:id="rId56"/>
    </p:embeddedFont>
    <p:embeddedFont>
      <p:font typeface="Anaheim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6C5A8-D88B-4167-8F41-B1C19D1456A0}">
  <a:tblStyle styleId="{18A6C5A8-D88B-4167-8F41-B1C19D1456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465" autoAdjust="0"/>
    <p:restoredTop sz="94608" autoAdjust="0"/>
  </p:normalViewPr>
  <p:slideViewPr>
    <p:cSldViewPr snapToGrid="0">
      <p:cViewPr>
        <p:scale>
          <a:sx n="100" d="100"/>
          <a:sy n="100" d="100"/>
        </p:scale>
        <p:origin x="-955" y="-23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88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a527bc3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a527bc3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7546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76287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766429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9091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9479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75833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79286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8861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54908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93707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9222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74883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240474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85666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03292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8203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38912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09436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865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38389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2091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98620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70784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9248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88458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9535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969568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59462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35519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5620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50624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57739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655001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13236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73694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9019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575026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0658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3074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7768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54730"/>
            <a:ext cx="4528800" cy="20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1297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564150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2"/>
          <p:cNvSpPr/>
          <p:nvPr/>
        </p:nvSpPr>
        <p:spPr>
          <a:xfrm>
            <a:off x="8549975" y="4276525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96338" y="322788"/>
            <a:ext cx="433775" cy="433425"/>
            <a:chOff x="174375" y="271600"/>
            <a:chExt cx="433775" cy="433425"/>
          </a:xfrm>
        </p:grpSpPr>
        <p:sp>
          <p:nvSpPr>
            <p:cNvPr id="15" name="Google Shape;15;p2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18;p2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/>
          <p:nvPr/>
        </p:nvSpPr>
        <p:spPr>
          <a:xfrm>
            <a:off x="8623325" y="3793750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441325" y="488038"/>
            <a:ext cx="433775" cy="433425"/>
            <a:chOff x="174375" y="271600"/>
            <a:chExt cx="433775" cy="433425"/>
          </a:xfrm>
        </p:grpSpPr>
        <p:sp>
          <p:nvSpPr>
            <p:cNvPr id="24" name="Google Shape;24;p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5881325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99731" y="2403925"/>
            <a:ext cx="403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3" hasCustomPrompt="1"/>
          </p:nvPr>
        </p:nvSpPr>
        <p:spPr>
          <a:xfrm>
            <a:off x="699731" y="1590900"/>
            <a:ext cx="900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699731" y="3418746"/>
            <a:ext cx="4034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9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/>
          <p:nvPr/>
        </p:nvSpPr>
        <p:spPr>
          <a:xfrm>
            <a:off x="-530275" y="-493450"/>
            <a:ext cx="1733100" cy="1733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7996988" y="1239638"/>
            <a:ext cx="433775" cy="433425"/>
            <a:chOff x="174375" y="271600"/>
            <a:chExt cx="433775" cy="433425"/>
          </a:xfrm>
        </p:grpSpPr>
        <p:sp>
          <p:nvSpPr>
            <p:cNvPr id="86" name="Google Shape;86;p9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4298275" y="1548275"/>
            <a:ext cx="3798300" cy="12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4511175" y="2742038"/>
            <a:ext cx="33723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>
            <a:spLocks noGrp="1"/>
          </p:cNvSpPr>
          <p:nvPr>
            <p:ph type="pic" idx="2"/>
          </p:nvPr>
        </p:nvSpPr>
        <p:spPr>
          <a:xfrm>
            <a:off x="713225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3"/>
          <p:cNvGrpSpPr/>
          <p:nvPr/>
        </p:nvGrpSpPr>
        <p:grpSpPr>
          <a:xfrm flipH="1">
            <a:off x="748388" y="729463"/>
            <a:ext cx="433775" cy="433425"/>
            <a:chOff x="174375" y="271600"/>
            <a:chExt cx="433775" cy="433425"/>
          </a:xfrm>
        </p:grpSpPr>
        <p:sp>
          <p:nvSpPr>
            <p:cNvPr id="110" name="Google Shape;110;p1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8556200" y="-539525"/>
            <a:ext cx="1269000" cy="1269000"/>
          </a:xfrm>
          <a:prstGeom prst="star24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3"/>
          <p:cNvSpPr/>
          <p:nvPr/>
        </p:nvSpPr>
        <p:spPr>
          <a:xfrm>
            <a:off x="-520600" y="3543900"/>
            <a:ext cx="1269000" cy="1269000"/>
          </a:xfrm>
          <a:prstGeom prst="star24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5416700" y="1737000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13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4732100" y="875574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4732100" y="1714800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5416700" y="3459850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0" name="Google Shape;120;p13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5416700" y="875575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/>
          </p:nvPr>
        </p:nvSpPr>
        <p:spPr>
          <a:xfrm>
            <a:off x="5416700" y="2598425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 hasCustomPrompt="1"/>
          </p:nvPr>
        </p:nvSpPr>
        <p:spPr>
          <a:xfrm>
            <a:off x="4732100" y="2591924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4732100" y="3459849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5416700" y="1162910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5416700" y="2886352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3"/>
          </p:nvPr>
        </p:nvSpPr>
        <p:spPr>
          <a:xfrm>
            <a:off x="5416700" y="2024631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5416700" y="3748073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/>
          </p:nvPr>
        </p:nvSpPr>
        <p:spPr>
          <a:xfrm>
            <a:off x="713275" y="1827150"/>
            <a:ext cx="2754300" cy="1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9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9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19"/>
          <p:cNvSpPr/>
          <p:nvPr/>
        </p:nvSpPr>
        <p:spPr>
          <a:xfrm>
            <a:off x="-589850" y="3996200"/>
            <a:ext cx="1215600" cy="12156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19"/>
          <p:cNvGrpSpPr/>
          <p:nvPr/>
        </p:nvGrpSpPr>
        <p:grpSpPr>
          <a:xfrm flipH="1">
            <a:off x="8213888" y="263013"/>
            <a:ext cx="433775" cy="433425"/>
            <a:chOff x="174375" y="271600"/>
            <a:chExt cx="433775" cy="433425"/>
          </a:xfrm>
        </p:grpSpPr>
        <p:sp>
          <p:nvSpPr>
            <p:cNvPr id="182" name="Google Shape;182;p19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1"/>
          </p:nvPr>
        </p:nvSpPr>
        <p:spPr>
          <a:xfrm>
            <a:off x="5045601" y="1667625"/>
            <a:ext cx="3378300" cy="25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720100" y="1667625"/>
            <a:ext cx="3378300" cy="25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/>
          <p:nvPr/>
        </p:nvSpPr>
        <p:spPr>
          <a:xfrm>
            <a:off x="8549975" y="4276525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32"/>
          <p:cNvGrpSpPr/>
          <p:nvPr/>
        </p:nvGrpSpPr>
        <p:grpSpPr>
          <a:xfrm>
            <a:off x="496338" y="322788"/>
            <a:ext cx="433775" cy="433425"/>
            <a:chOff x="174375" y="271600"/>
            <a:chExt cx="433775" cy="433425"/>
          </a:xfrm>
        </p:grpSpPr>
        <p:sp>
          <p:nvSpPr>
            <p:cNvPr id="370" name="Google Shape;370;p32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3" name="Google Shape;373;p32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3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3"/>
          <p:cNvSpPr/>
          <p:nvPr/>
        </p:nvSpPr>
        <p:spPr>
          <a:xfrm>
            <a:off x="-589850" y="3996200"/>
            <a:ext cx="1215600" cy="12156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33"/>
          <p:cNvGrpSpPr/>
          <p:nvPr/>
        </p:nvGrpSpPr>
        <p:grpSpPr>
          <a:xfrm flipH="1">
            <a:off x="8213888" y="263013"/>
            <a:ext cx="433775" cy="433425"/>
            <a:chOff x="174375" y="271600"/>
            <a:chExt cx="433775" cy="433425"/>
          </a:xfrm>
        </p:grpSpPr>
        <p:sp>
          <p:nvSpPr>
            <p:cNvPr id="379" name="Google Shape;379;p3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5" r:id="rId6"/>
    <p:sldLayoutId id="2147483678" r:id="rId7"/>
    <p:sldLayoutId id="214748367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photo/various-ribbons-and-ropes-for-packages-wrapping-in-box-4464919/" TargetMode="External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oplemattersglobal.com/news/recruitment/amazon-hiring-100000-warehouse-and-delivery-workers-in-the-us-as-orders-surge-25015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1.wdp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2.wdp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urnals.researchparks.org/index.php/IJIE/article/view/785" TargetMode="Externa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microsoft.com/office/2007/relationships/hdphoto" Target="../media/hdphoto1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6.wdp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llpaperflare.com/planet-earth-globes-luggage-suitcase-stickers-continents-wallpaper-cyiju/download/1920x1080" TargetMode="External"/><Relationship Id="rId4" Type="http://schemas.microsoft.com/office/2007/relationships/hdphoto" Target="../media/hdphoto1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8.wdp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9.wdp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0.wdp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lwavingflags.blogspot.com/2018/07/all-country-flags-in-world-one-image.html" TargetMode="External"/><Relationship Id="rId4" Type="http://schemas.microsoft.com/office/2007/relationships/hdphoto" Target="../media/hdphoto2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uperrin.com/english/2021/03/02/how-to-prioritize-your-employee-experience-initiatives/" TargetMode="Externa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ctrTitle"/>
          </p:nvPr>
        </p:nvSpPr>
        <p:spPr>
          <a:xfrm>
            <a:off x="713224" y="1254730"/>
            <a:ext cx="4643575" cy="20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Amazon Sales Analysis</a:t>
            </a:r>
            <a:endParaRPr sz="5400" dirty="0"/>
          </a:p>
        </p:txBody>
      </p:sp>
      <p:sp>
        <p:nvSpPr>
          <p:cNvPr id="393" name="Google Shape;393;p37"/>
          <p:cNvSpPr txBox="1">
            <a:spLocks noGrp="1"/>
          </p:cNvSpPr>
          <p:nvPr>
            <p:ph type="subTitle" idx="1"/>
          </p:nvPr>
        </p:nvSpPr>
        <p:spPr>
          <a:xfrm>
            <a:off x="6348486" y="4150060"/>
            <a:ext cx="1477254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  Navin </a:t>
            </a:r>
            <a:r>
              <a:rPr lang="en" b="1" dirty="0" smtClean="0"/>
              <a:t>Singh</a:t>
            </a:r>
            <a:endParaRPr b="1" dirty="0"/>
          </a:p>
        </p:txBody>
      </p:sp>
      <p:cxnSp>
        <p:nvCxnSpPr>
          <p:cNvPr id="395" name="Google Shape;395;p37"/>
          <p:cNvCxnSpPr>
            <a:cxnSpLocks/>
          </p:cNvCxnSpPr>
          <p:nvPr/>
        </p:nvCxnSpPr>
        <p:spPr>
          <a:xfrm>
            <a:off x="713224" y="3301030"/>
            <a:ext cx="42007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93;p37">
            <a:extLst>
              <a:ext uri="{FF2B5EF4-FFF2-40B4-BE49-F238E27FC236}">
                <a16:creationId xmlns="" xmlns:a16="http://schemas.microsoft.com/office/drawing/2014/main" id="{EBD13012-0F52-4849-9CA5-7250B82E1A75}"/>
              </a:ext>
            </a:extLst>
          </p:cNvPr>
          <p:cNvSpPr txBox="1">
            <a:spLocks/>
          </p:cNvSpPr>
          <p:nvPr/>
        </p:nvSpPr>
        <p:spPr>
          <a:xfrm>
            <a:off x="713224" y="3412970"/>
            <a:ext cx="2549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USING PYTHON</a:t>
            </a:r>
          </a:p>
        </p:txBody>
      </p:sp>
      <p:pic>
        <p:nvPicPr>
          <p:cNvPr id="8" name="Picture Placeholder 7" descr="logo.jpg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1015" r="31015"/>
          <a:stretch>
            <a:fillRect/>
          </a:stretch>
        </p:blipFill>
        <p:spPr>
          <a:xfrm>
            <a:off x="5777510" y="421920"/>
            <a:ext cx="2549400" cy="35529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4923127-CD6C-487C-A162-D5100218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667205"/>
            <a:ext cx="6608012" cy="4190591"/>
          </a:xfrm>
          <a:prstGeom prst="rect">
            <a:avLst/>
          </a:prstGeom>
        </p:spPr>
      </p:pic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Order Priority wise Order Distribution</a:t>
            </a:r>
            <a:endParaRPr sz="2800" dirty="0"/>
          </a:p>
        </p:txBody>
      </p:sp>
    </p:spTree>
    <p:extLst>
      <p:ext uri="{BB962C8B-B14F-4D97-AF65-F5344CB8AC3E}">
        <p14:creationId xmlns="" xmlns:p14="http://schemas.microsoft.com/office/powerpoint/2010/main" val="221610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Order Priority wise Order Distribution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BF3C176-4218-4B9C-B2E9-CE5F3190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" y="591020"/>
            <a:ext cx="7833361" cy="1324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178C4D4-5EC4-49E7-B407-2E25DDA9B4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1382" t="12566" r="1659" b="4997"/>
          <a:stretch/>
        </p:blipFill>
        <p:spPr>
          <a:xfrm>
            <a:off x="2607405" y="2011680"/>
            <a:ext cx="3114600" cy="27889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2747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Year, Month &amp; Year-month Trends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pic>
        <p:nvPicPr>
          <p:cNvPr id="439" name="Google Shape;439;p41" descr="Hourglass and a calenda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9354"/>
                    </a14:imgEffect>
                  </a14:imgLayer>
                </a14:imgProps>
              </a:ext>
            </a:extLst>
          </a:blip>
          <a:srcRect l="51930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117350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Year wise Sales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2993FEB-E0ED-4866-B1B1-3E22635CD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667205"/>
            <a:ext cx="6602551" cy="39047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061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Year wise Sales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DB21A59-1816-4053-8168-C9D5BE23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79" y="629105"/>
            <a:ext cx="8118542" cy="2843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A7D3BA7-5A44-4802-A330-E589D0AE0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6220" y="1681340"/>
            <a:ext cx="3954780" cy="31671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8814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Month wise Sales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247B6F9-F6B7-40A4-AC34-6F6A3379E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48"/>
          <a:stretch/>
        </p:blipFill>
        <p:spPr>
          <a:xfrm>
            <a:off x="643800" y="611669"/>
            <a:ext cx="7463880" cy="286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2FD33B0-7807-43C7-B9C4-693CADCF4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37" r="69506"/>
          <a:stretch/>
        </p:blipFill>
        <p:spPr>
          <a:xfrm>
            <a:off x="6912713" y="2409250"/>
            <a:ext cx="1961809" cy="24354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743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Month wise Sales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6126238-9866-4ACF-8BA8-908F0CA0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" y="571500"/>
            <a:ext cx="7832579" cy="3055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538775F-46D2-4091-BCBF-61907B085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5800" y="1835728"/>
            <a:ext cx="3928200" cy="30258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66096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Item Type Breakdown Analysis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04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9642"/>
                    </a14:imgEffect>
                  </a14:imgLayer>
                </a14:imgProps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rcRect l="15516" r="36648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390140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Item type wise Units Sold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2512905-92E0-4251-8E79-C5FA9A21F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36"/>
          <a:stretch/>
        </p:blipFill>
        <p:spPr>
          <a:xfrm>
            <a:off x="838200" y="667205"/>
            <a:ext cx="5890260" cy="3426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B5F8C21-078F-4310-BC1A-996ABD30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352" y="2030941"/>
            <a:ext cx="2380636" cy="27806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168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Units Sold</a:t>
            </a:r>
            <a:endParaRPr sz="240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3FB490C-D618-4CD8-8A1F-6FAF5C20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6" y="667205"/>
            <a:ext cx="7937500" cy="3013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A185BC1-9C73-4CE9-901E-85A4688CB9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4868" b="4137"/>
          <a:stretch/>
        </p:blipFill>
        <p:spPr>
          <a:xfrm>
            <a:off x="4206990" y="1810204"/>
            <a:ext cx="4217010" cy="30132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679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982227" y="1115999"/>
            <a:ext cx="3798300" cy="694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odoni Moda"/>
                <a:ea typeface="Bodoni Moda"/>
                <a:cs typeface="Bodoni Moda"/>
                <a:sym typeface="Bodoni Moda"/>
              </a:rPr>
              <a:t>INTRODUCTION</a:t>
            </a:r>
            <a:endParaRPr sz="3200" dirty="0"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"/>
          </p:nvPr>
        </p:nvSpPr>
        <p:spPr>
          <a:xfrm>
            <a:off x="3427312" y="2015427"/>
            <a:ext cx="5421488" cy="26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      A</a:t>
            </a:r>
            <a:r>
              <a:rPr lang="en-US" sz="90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comprehensive analysis of Amazon sales data, identifying key metrics and factors. This study showcases meaningful relationships between attributes such as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Year, Month, Sales Channel, Order Priority</a:t>
            </a:r>
            <a:r>
              <a:rPr lang="en-US" sz="1500" dirty="0">
                <a:latin typeface="Bodoni Moda"/>
                <a:sym typeface="Bodoni Moda"/>
              </a:rPr>
              <a:t>,</a:t>
            </a:r>
            <a:r>
              <a:rPr lang="en-US" dirty="0">
                <a:latin typeface="Bodoni Moda"/>
                <a:sym typeface="Bodoni Moda"/>
              </a:rPr>
              <a:t> and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Region</a:t>
            </a:r>
            <a:r>
              <a:rPr lang="en-US" sz="1600" b="1" dirty="0">
                <a:solidFill>
                  <a:schemeClr val="dk1"/>
                </a:solidFill>
                <a:latin typeface="Bodoni Moda"/>
                <a:sym typeface="Bodoni Moda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with metrics like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Sales</a:t>
            </a:r>
            <a:r>
              <a:rPr lang="en-US" dirty="0">
                <a:latin typeface="Bodoni Moda"/>
                <a:sym typeface="Bodoni Moda"/>
              </a:rPr>
              <a:t>,</a:t>
            </a:r>
            <a:r>
              <a:rPr lang="en-US" sz="1600" b="1" dirty="0">
                <a:solidFill>
                  <a:schemeClr val="accent1"/>
                </a:solidFill>
                <a:latin typeface="Bodoni Moda"/>
                <a:sym typeface="Bodoni Moda"/>
              </a:rPr>
              <a:t>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Profit</a:t>
            </a:r>
            <a:r>
              <a:rPr lang="en-US" dirty="0">
                <a:latin typeface="Bodoni Moda"/>
                <a:sym typeface="Bodoni Moda"/>
              </a:rPr>
              <a:t>,</a:t>
            </a:r>
            <a:r>
              <a:rPr lang="en-US" sz="1600" b="1" dirty="0">
                <a:solidFill>
                  <a:schemeClr val="accent1"/>
                </a:solidFill>
                <a:latin typeface="Bodoni Moda"/>
                <a:sym typeface="Bodoni Moda"/>
              </a:rPr>
              <a:t>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Cost</a:t>
            </a:r>
            <a:r>
              <a:rPr lang="en-US" dirty="0">
                <a:latin typeface="Bodoni Moda"/>
                <a:sym typeface="Bodoni Moda"/>
              </a:rPr>
              <a:t>, and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Order Distribution</a:t>
            </a: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/>
            </a:r>
            <a:b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</a:br>
            <a:endParaRPr lang="en-US" sz="1600" dirty="0">
              <a:solidFill>
                <a:schemeClr val="dk1"/>
              </a:solidFill>
              <a:latin typeface="Bodoni Moda"/>
              <a:sym typeface="Arimo"/>
            </a:endParaRPr>
          </a:p>
        </p:txBody>
      </p:sp>
      <p:pic>
        <p:nvPicPr>
          <p:cNvPr id="429" name="Google Shape;429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 l="45003" t="-50" r="14635" b="23892"/>
          <a:stretch/>
        </p:blipFill>
        <p:spPr>
          <a:xfrm>
            <a:off x="877912" y="1501180"/>
            <a:ext cx="2549400" cy="2691314"/>
          </a:xfrm>
          <a:prstGeom prst="round2SameRect">
            <a:avLst>
              <a:gd name="adj1" fmla="val 0"/>
              <a:gd name="adj2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430" name="Google Shape;430;p40"/>
          <p:cNvCxnSpPr/>
          <p:nvPr/>
        </p:nvCxnSpPr>
        <p:spPr>
          <a:xfrm>
            <a:off x="5483925" y="1802524"/>
            <a:ext cx="59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Item type wise Sales</a:t>
            </a:r>
            <a:endParaRPr sz="28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4390B8B-B396-45E6-92E3-DC69E206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58"/>
          <a:stretch/>
        </p:blipFill>
        <p:spPr>
          <a:xfrm>
            <a:off x="720000" y="667205"/>
            <a:ext cx="7010435" cy="2841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96CF7A3-5832-4347-91FC-564684DD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40" y="2205996"/>
            <a:ext cx="2042340" cy="24564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0392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Sales</a:t>
            </a:r>
            <a:endParaRPr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811A707-92C3-4247-9160-2CAB80C3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583386"/>
            <a:ext cx="7932420" cy="3003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5BDA5F4-5454-4240-B2C0-06CA4BE55F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4609" b="4342"/>
          <a:stretch/>
        </p:blipFill>
        <p:spPr>
          <a:xfrm>
            <a:off x="4099560" y="1997628"/>
            <a:ext cx="4267200" cy="28497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4552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Item type wise Profit</a:t>
            </a:r>
            <a:endParaRPr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681A5C1-0E8E-4F98-8888-9788D1CE6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9"/>
          <a:stretch/>
        </p:blipFill>
        <p:spPr>
          <a:xfrm>
            <a:off x="490895" y="637644"/>
            <a:ext cx="6918635" cy="2817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DAB8328-ECA2-48BF-A911-62CC5D00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538" y="2185600"/>
            <a:ext cx="2232568" cy="26534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3134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8974D4F-EA42-4534-AF09-876D4E17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6" y="591005"/>
            <a:ext cx="7760195" cy="263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4EF0CC-E2CE-4B45-B6BE-09A49DAAB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4341" y="1566121"/>
            <a:ext cx="4179660" cy="32771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065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Item type wise Sales &amp; Profit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E89C3B6-B98C-4BAA-881E-C84D6BAB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573534"/>
            <a:ext cx="7063741" cy="42602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548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Sales &amp;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FE1D30B-C16E-43B1-A79B-33709BD1A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10944"/>
                    </a14:imgEffect>
                  </a14:imgLayer>
                </a14:imgProps>
              </a:ext>
            </a:extLst>
          </a:blip>
          <a:srcRect l="16422"/>
          <a:stretch/>
        </p:blipFill>
        <p:spPr>
          <a:xfrm>
            <a:off x="937260" y="591005"/>
            <a:ext cx="6736080" cy="4185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F418543-C208-430A-A318-C9106F32C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10944"/>
                    </a14:imgEffect>
                  </a14:imgLayer>
                </a14:imgProps>
              </a:ext>
            </a:extLst>
          </a:blip>
          <a:srcRect t="3175" r="81217" b="87905"/>
          <a:stretch/>
        </p:blipFill>
        <p:spPr>
          <a:xfrm>
            <a:off x="5783580" y="839855"/>
            <a:ext cx="1394460" cy="3733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0204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273444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Sales Channel wise Overview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9101"/>
                    </a14:imgEffect>
                  </a14:imgLayer>
                </a14:imgProps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rcRect l="8168" r="20076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576267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Sales Channel wise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55B3D0-BE54-4FE2-AB10-88618FD4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667205"/>
            <a:ext cx="7768956" cy="34164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89286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Sales Channel wise Sales &amp; Cost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E4CDBC5-055B-4B75-B5BF-393F12C56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" y="667205"/>
            <a:ext cx="8012520" cy="30665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198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Sales Channel wise Sales &amp; Cost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B495EF-8BD7-4AC9-A90B-08CC6619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" y="667205"/>
            <a:ext cx="8300579" cy="36149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8523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>
            <a:spLocks noGrp="1"/>
          </p:cNvSpPr>
          <p:nvPr>
            <p:ph type="title" idx="2"/>
          </p:nvPr>
        </p:nvSpPr>
        <p:spPr>
          <a:xfrm>
            <a:off x="1180200" y="1893600"/>
            <a:ext cx="684600" cy="2793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01 -</a:t>
            </a:r>
            <a:br>
              <a:rPr lang="en" sz="2000" dirty="0"/>
            </a:br>
            <a:r>
              <a:rPr lang="en" sz="2000" dirty="0"/>
              <a:t>02 -</a:t>
            </a:r>
            <a:br>
              <a:rPr lang="en" sz="2000" dirty="0"/>
            </a:br>
            <a:r>
              <a:rPr lang="en" sz="2000" dirty="0"/>
              <a:t>03 -</a:t>
            </a:r>
            <a:br>
              <a:rPr lang="en" sz="2000" dirty="0"/>
            </a:br>
            <a:r>
              <a:rPr lang="en" sz="2000" dirty="0"/>
              <a:t>04 -</a:t>
            </a:r>
            <a:br>
              <a:rPr lang="en" sz="2000" dirty="0"/>
            </a:br>
            <a:r>
              <a:rPr lang="en" sz="2000" dirty="0"/>
              <a:t>05 -</a:t>
            </a:r>
            <a:br>
              <a:rPr lang="en" sz="2000" dirty="0"/>
            </a:br>
            <a:r>
              <a:rPr lang="en" sz="2000" dirty="0"/>
              <a:t>06 –</a:t>
            </a:r>
            <a:br>
              <a:rPr lang="en" sz="2000" dirty="0"/>
            </a:br>
            <a:r>
              <a:rPr lang="en" sz="2000" dirty="0"/>
              <a:t>07 -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title" idx="5"/>
          </p:nvPr>
        </p:nvSpPr>
        <p:spPr>
          <a:xfrm>
            <a:off x="1864800" y="1468799"/>
            <a:ext cx="5414400" cy="3081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/>
              <a:t>Key Performance Indicators</a:t>
            </a:r>
            <a:br>
              <a:rPr lang="en-US" altLang="en-US" sz="2000" dirty="0"/>
            </a:br>
            <a:r>
              <a:rPr lang="en-US" altLang="en-US" sz="2000" dirty="0"/>
              <a:t>Order Priority based Analysis</a:t>
            </a:r>
            <a:br>
              <a:rPr lang="en-US" altLang="en-US" sz="2000" dirty="0"/>
            </a:br>
            <a:r>
              <a:rPr lang="en-US" altLang="en-US" sz="2000" dirty="0"/>
              <a:t>Year-month Trends</a:t>
            </a:r>
            <a:br>
              <a:rPr lang="en-US" altLang="en-US" sz="2000" dirty="0"/>
            </a:br>
            <a:r>
              <a:rPr lang="en-US" altLang="en-US" sz="2000" dirty="0"/>
              <a:t>Item Type Breakdown Analysis</a:t>
            </a:r>
            <a:br>
              <a:rPr lang="en-US" altLang="en-US" sz="2000" dirty="0"/>
            </a:br>
            <a:r>
              <a:rPr lang="en-US" altLang="en-US" sz="2000" dirty="0"/>
              <a:t>Sales Channel wise Overview</a:t>
            </a:r>
            <a:br>
              <a:rPr lang="en-US" altLang="en-US" sz="2000" dirty="0"/>
            </a:br>
            <a:r>
              <a:rPr lang="en-US" altLang="en-US" sz="2000" dirty="0"/>
              <a:t>Regional Insights</a:t>
            </a:r>
            <a:br>
              <a:rPr lang="en-US" altLang="en-US" sz="2000" dirty="0"/>
            </a:br>
            <a:r>
              <a:rPr lang="en-US" altLang="en-US" sz="2000" dirty="0"/>
              <a:t>Country Comparison </a:t>
            </a:r>
            <a:endParaRPr lang="en-US" sz="2000" dirty="0"/>
          </a:p>
        </p:txBody>
      </p:sp>
      <p:sp>
        <p:nvSpPr>
          <p:cNvPr id="421" name="Google Shape;421;p39"/>
          <p:cNvSpPr txBox="1">
            <a:spLocks noGrp="1"/>
          </p:cNvSpPr>
          <p:nvPr>
            <p:ph type="title" idx="15"/>
          </p:nvPr>
        </p:nvSpPr>
        <p:spPr>
          <a:xfrm>
            <a:off x="1576800" y="593091"/>
            <a:ext cx="4850900" cy="694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Table of contents</a:t>
            </a:r>
            <a:endParaRPr sz="3200" dirty="0"/>
          </a:p>
        </p:txBody>
      </p:sp>
      <p:cxnSp>
        <p:nvCxnSpPr>
          <p:cNvPr id="422" name="Google Shape;422;p39"/>
          <p:cNvCxnSpPr>
            <a:cxnSpLocks/>
          </p:cNvCxnSpPr>
          <p:nvPr/>
        </p:nvCxnSpPr>
        <p:spPr>
          <a:xfrm flipH="1" flipV="1">
            <a:off x="1717153" y="1314224"/>
            <a:ext cx="1760447" cy="221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Sales Channel wise Sales &amp; Cost</a:t>
            </a:r>
            <a:endParaRPr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3F979E1-D9E1-408A-878B-91F9BB386F17}"/>
              </a:ext>
            </a:extLst>
          </p:cNvPr>
          <p:cNvGrpSpPr/>
          <p:nvPr/>
        </p:nvGrpSpPr>
        <p:grpSpPr>
          <a:xfrm>
            <a:off x="1611630" y="667205"/>
            <a:ext cx="5920740" cy="4057195"/>
            <a:chOff x="3355064" y="1418022"/>
            <a:chExt cx="3624856" cy="2696449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9734945D-9625-452A-8557-870F32CE7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colorTemperature colorTemp="8581"/>
                      </a14:imgEffect>
                    </a14:imgLayer>
                  </a14:imgProps>
                </a:ext>
              </a:extLst>
            </a:blip>
            <a:srcRect t="-300" r="19824" b="576"/>
            <a:stretch/>
          </p:blipFill>
          <p:spPr>
            <a:xfrm>
              <a:off x="3355064" y="1418022"/>
              <a:ext cx="3624856" cy="26964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632C9EF4-3D9B-4063-8C63-13B8E5553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</a14:imgLayer>
                  </a14:imgProps>
                </a:ext>
              </a:extLst>
            </a:blip>
            <a:srcRect l="80177" t="4747" r="442" b="84826"/>
            <a:stretch/>
          </p:blipFill>
          <p:spPr>
            <a:xfrm>
              <a:off x="6042660" y="1651038"/>
              <a:ext cx="876300" cy="281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320028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Sales Channel wise Units Sold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3056D85-F305-4113-B090-E8F6F19F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667205"/>
            <a:ext cx="6819900" cy="37131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77560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Sales Channel wise Units Sold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A2972C5-77E9-4588-9812-0BD386038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53"/>
          <a:stretch/>
        </p:blipFill>
        <p:spPr>
          <a:xfrm>
            <a:off x="491953" y="667205"/>
            <a:ext cx="7790987" cy="1450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CC722C4-7051-4E56-9458-2607D6E2B1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747" t="34992" r="57004" b="889"/>
          <a:stretch/>
        </p:blipFill>
        <p:spPr>
          <a:xfrm>
            <a:off x="4387446" y="1508760"/>
            <a:ext cx="3447587" cy="3297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17028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284112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Regional Insights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2215"/>
                    </a14:imgEffect>
                  </a14:imgLayer>
                </a14:imgProps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rcRect l="15311" r="39841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1117627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AACB578-A9EC-4B5B-BB5C-E0E01585C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575079"/>
            <a:ext cx="7406640" cy="42305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3559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Sales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94EEA05-956B-4921-B6AB-94AC14D9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586740"/>
            <a:ext cx="6617961" cy="42628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446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Sales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BEADE41-200A-477C-A477-23622678E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1"/>
          <a:stretch/>
        </p:blipFill>
        <p:spPr>
          <a:xfrm>
            <a:off x="339943" y="586740"/>
            <a:ext cx="8607463" cy="355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43DFDBC-7F02-491D-9AD1-CB1C9154CC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9384"/>
                    </a14:imgEffect>
                  </a14:imgLayer>
                </a14:imgProps>
              </a:ext>
            </a:extLst>
          </a:blip>
          <a:srcRect b="7650"/>
          <a:stretch/>
        </p:blipFill>
        <p:spPr>
          <a:xfrm>
            <a:off x="4863362" y="1560457"/>
            <a:ext cx="4084044" cy="32706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0220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Sales &amp;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1C79162-EEB8-4A6D-99F1-864D83EE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595542"/>
            <a:ext cx="7294719" cy="42279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8528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Sales &amp;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554CF0-72E6-40A2-80EE-DAE63863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74" y="655775"/>
            <a:ext cx="8328660" cy="2695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CBB5789-B79C-4F54-96BB-12252493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9858"/>
                    </a14:imgEffect>
                  </a14:imgLayer>
                </a14:imgProps>
              </a:ext>
            </a:extLst>
          </a:blip>
          <a:srcRect t="4639" b="11381"/>
          <a:stretch/>
        </p:blipFill>
        <p:spPr>
          <a:xfrm>
            <a:off x="4404360" y="1636480"/>
            <a:ext cx="4019640" cy="32059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4216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Average Delivery Time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F7BB277-C911-4960-8B91-3E8F01CC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667205"/>
            <a:ext cx="7090500" cy="41620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197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161101"/>
            <a:ext cx="403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Performance Indicators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6115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rcRect l="14122" r="14122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Average Delivery Time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A55CF2-9CA2-49B7-BEF9-2EA0378F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6" y="607483"/>
            <a:ext cx="8342293" cy="263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83D0E54-941E-4E8F-9519-ED308159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9658"/>
                    </a14:imgEffect>
                  </a14:imgLayer>
                </a14:imgProps>
              </a:ext>
            </a:extLst>
          </a:blip>
          <a:srcRect t="3937"/>
          <a:stretch/>
        </p:blipFill>
        <p:spPr>
          <a:xfrm>
            <a:off x="4450080" y="1592580"/>
            <a:ext cx="4294164" cy="32537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223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281064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Country Comparison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07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rcRect l="31613" r="31613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2685042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Country wise Sales, Profit &amp;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D7F5073-3EB8-4BE8-8D21-957EEFB7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" y="638445"/>
            <a:ext cx="7528560" cy="42074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97252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Top 10 Countries based on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BEE38CC-93F9-4BF7-A7D3-660A9174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4" y="667205"/>
            <a:ext cx="7978140" cy="2547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D889B98-F24D-4E37-8132-86746A60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0" y="1632905"/>
            <a:ext cx="3977640" cy="31948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0215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Bottom 10 Countries based on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F475F92-AFFF-4A2A-95A5-19D59978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03" y="667205"/>
            <a:ext cx="6661398" cy="39706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48955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7;p71">
            <a:extLst>
              <a:ext uri="{FF2B5EF4-FFF2-40B4-BE49-F238E27FC236}">
                <a16:creationId xmlns="" xmlns:a16="http://schemas.microsoft.com/office/drawing/2014/main" id="{0CD411FE-AFB3-4089-87AF-442341B8C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8110" y="1575820"/>
            <a:ext cx="6987780" cy="13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6362700" y="4175760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FFFF00"/>
                </a:solidFill>
              </a:rPr>
              <a:t>Navin Singh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628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Total Sales &amp; Total Cost</a:t>
            </a:r>
            <a:endParaRPr sz="32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151A5F-6FC1-40E5-A120-478EF03A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9" y="1223401"/>
            <a:ext cx="7967701" cy="1534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FFAC382-BF76-4A3F-877A-0A36E9E66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9" y="2943525"/>
            <a:ext cx="7992770" cy="16118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E12B545-59F1-475C-AC09-368323E14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7"/>
          <a:stretch/>
        </p:blipFill>
        <p:spPr>
          <a:xfrm>
            <a:off x="456198" y="1233890"/>
            <a:ext cx="7967701" cy="1538110"/>
          </a:xfrm>
          <a:prstGeom prst="rect">
            <a:avLst/>
          </a:prstGeom>
        </p:spPr>
      </p:pic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/>
              <a:t>Total Profit &amp; Total Orders</a:t>
            </a:r>
            <a:endParaRPr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BF1C982-F068-4AE9-9800-304741D6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8" y="2988165"/>
            <a:ext cx="7967701" cy="14970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209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Order Priority based Analysis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rcRect l="16514" r="35660"/>
          <a:stretch/>
        </p:blipFill>
        <p:spPr>
          <a:xfrm>
            <a:off x="593466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166983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Order Priority wise Sales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CEEB49C-4D59-48CD-AA50-B1741E435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667205"/>
            <a:ext cx="6608012" cy="41905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473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Order Priority wise Sales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D0A2E73-1D3E-43B2-83AC-3DA8A892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591020"/>
            <a:ext cx="7833360" cy="2824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DF64FD5-1306-4C75-8DBD-42164CE3B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1480" y="2106617"/>
            <a:ext cx="3619500" cy="27249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581222"/>
      </p:ext>
    </p:extLst>
  </p:cSld>
  <p:clrMapOvr>
    <a:masterClrMapping/>
  </p:clrMapOvr>
</p:sld>
</file>

<file path=ppt/theme/theme1.xml><?xml version="1.0" encoding="utf-8"?>
<a:theme xmlns:a="http://schemas.openxmlformats.org/drawingml/2006/main" name="Alcoholic Beverages by Slidesgo">
  <a:themeElements>
    <a:clrScheme name="Simple Light">
      <a:dk1>
        <a:srgbClr val="C4AB84"/>
      </a:dk1>
      <a:lt1>
        <a:srgbClr val="032723"/>
      </a:lt1>
      <a:dk2>
        <a:srgbClr val="FFFFFF"/>
      </a:dk2>
      <a:lt2>
        <a:srgbClr val="C56A2C"/>
      </a:lt2>
      <a:accent1>
        <a:srgbClr val="BBC3A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4AB8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278</Words>
  <Application>Microsoft Office PowerPoint</Application>
  <PresentationFormat>On-screen Show (16:9)</PresentationFormat>
  <Paragraphs>59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Bodoni Moda</vt:lpstr>
      <vt:lpstr>Arimo</vt:lpstr>
      <vt:lpstr>Aharoni</vt:lpstr>
      <vt:lpstr>-apple-system</vt:lpstr>
      <vt:lpstr>Anaheim</vt:lpstr>
      <vt:lpstr>Alcoholic Beverages by Slidesgo</vt:lpstr>
      <vt:lpstr>Amazon Sales Analysis</vt:lpstr>
      <vt:lpstr>INTRODUCTION</vt:lpstr>
      <vt:lpstr>01 - 02 - 03 - 04 - 05 - 06 – 07 -</vt:lpstr>
      <vt:lpstr>Key Performance Indicators</vt:lpstr>
      <vt:lpstr>Total Sales &amp; Total Cost</vt:lpstr>
      <vt:lpstr>Total Profit &amp; Total Orders</vt:lpstr>
      <vt:lpstr>Order Priority based Analysis</vt:lpstr>
      <vt:lpstr>Order Priority wise Sales</vt:lpstr>
      <vt:lpstr>Visualizing Order Priority wise Sales</vt:lpstr>
      <vt:lpstr>Order Priority wise Order Distribution</vt:lpstr>
      <vt:lpstr>Visualizing Order Priority wise Order Distribution</vt:lpstr>
      <vt:lpstr>Year, Month &amp; Year-month Trends</vt:lpstr>
      <vt:lpstr>Year wise Sales</vt:lpstr>
      <vt:lpstr>Visualizing Year wise Sales</vt:lpstr>
      <vt:lpstr>Month wise Sales</vt:lpstr>
      <vt:lpstr>Visualizing Month wise Sales</vt:lpstr>
      <vt:lpstr>Item Type Breakdown Analysis</vt:lpstr>
      <vt:lpstr>Item type wise Units Sold</vt:lpstr>
      <vt:lpstr>Visualizing Item type wise Units Sold</vt:lpstr>
      <vt:lpstr>Item type wise Sales</vt:lpstr>
      <vt:lpstr>Visualizing Item type wise Sales</vt:lpstr>
      <vt:lpstr>Item type wise Profit</vt:lpstr>
      <vt:lpstr>Visualizing Item type wise Profit</vt:lpstr>
      <vt:lpstr>Item type wise Sales &amp; Profit</vt:lpstr>
      <vt:lpstr>Visualizing Item type wise Sales &amp; Profit</vt:lpstr>
      <vt:lpstr>Sales Channel wise Overview</vt:lpstr>
      <vt:lpstr>Sales Channel wise Profit</vt:lpstr>
      <vt:lpstr>Sales Channel wise Sales &amp; Cost</vt:lpstr>
      <vt:lpstr>Visualizing Sales Channel wise Sales &amp; Cost</vt:lpstr>
      <vt:lpstr>Visualizing Sales Channel wise Sales &amp; Cost</vt:lpstr>
      <vt:lpstr>Sales Channel wise Units Sold</vt:lpstr>
      <vt:lpstr>Visualizing Sales Channel wise Units Sold</vt:lpstr>
      <vt:lpstr>Regional Insights</vt:lpstr>
      <vt:lpstr>Region wise Profit</vt:lpstr>
      <vt:lpstr>Region wise Sales</vt:lpstr>
      <vt:lpstr>Visualizing Region wise Sales</vt:lpstr>
      <vt:lpstr>Region wise Sales &amp; Profit</vt:lpstr>
      <vt:lpstr>Visualizing Region wise Sales &amp; Profit</vt:lpstr>
      <vt:lpstr>Region wise Average Delivery Time</vt:lpstr>
      <vt:lpstr>Visualizing Region wise Average Delivery Time</vt:lpstr>
      <vt:lpstr>Country Comparison</vt:lpstr>
      <vt:lpstr>Country wise Sales, Profit &amp; Profit Margin</vt:lpstr>
      <vt:lpstr>Top 10 Countries based on Profit Margin</vt:lpstr>
      <vt:lpstr>Bottom 10 Countries based on Profit Margin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Alcoholic Beverages</dc:title>
  <dc:creator>Shakeeb Qureshi</dc:creator>
  <cp:lastModifiedBy>NAVIN SINGH</cp:lastModifiedBy>
  <cp:revision>27</cp:revision>
  <dcterms:modified xsi:type="dcterms:W3CDTF">2024-06-16T14:40:09Z</dcterms:modified>
</cp:coreProperties>
</file>